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y3SzL32hrWcXYQJTcZL7LRYYf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bold.fntdata"/><Relationship Id="rId10" Type="http://schemas.openxmlformats.org/officeDocument/2006/relationships/slide" Target="slides/slide6.xml"/><Relationship Id="rId32" Type="http://schemas.openxmlformats.org/officeDocument/2006/relationships/font" Target="fonts/Raleway-regular.fntdata"/><Relationship Id="rId13" Type="http://schemas.openxmlformats.org/officeDocument/2006/relationships/slide" Target="slides/slide9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5b17c19c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5b17c19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b17c19c1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b17c19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5b17c19c1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5b17c19c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6b5dcec5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6b5dcec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b17c19c1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5b17c19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b5dcec5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6b5dcec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b17c19c1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5b17c19c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b17c19c1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b17c19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5b17c19c1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5b17c19c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5b17c19c1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5b17c19c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7b36d144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77b36d1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77b36d14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77b36d1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77b36d14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77b36d1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5b17c19c1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5b17c19c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b17c19c1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5b17c19c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7b36d14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77b36d1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7b36d144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7b36d1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5b17c19c1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5b17c19c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b17c19c1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5b17c19c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b382d45c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b382d4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b17c19c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b17c19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17c19c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17c19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2763029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276302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b17c19c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b17c19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b17c19c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5b17c19c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b17c19c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b17c19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b382d45ce_0_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11b382d45ce_0_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11b382d45ce_0_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11b382d45ce_0_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11b382d45ce_0_9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11b382d45ce_0_9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11b382d45ce_0_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1b382d45ce_0_7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11b382d45ce_0_7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1b382d45ce_0_7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11b382d45ce_0_73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1b382d45ce_0_73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11b382d45ce_0_7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b382d45ce_0_8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b382d45ce_0_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g11b382d45ce_0_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g11b382d45ce_0_8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11b382d45ce_0_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1b382d45ce_0_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11b382d45ce_0_1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11b382d45ce_0_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1b382d45ce_0_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11b382d45ce_0_17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11b382d45ce_0_1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1b382d45ce_0_2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11b382d45ce_0_2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g11b382d45ce_0_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1b382d45ce_0_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11b382d45ce_0_23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g11b382d45ce_0_23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11b382d45ce_0_2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1b382d45ce_0_3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11b382d45ce_0_3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g11b382d45ce_0_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1b382d45ce_0_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11b382d45ce_0_31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11b382d45ce_0_31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11b382d45ce_0_31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11b382d45ce_0_3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1b382d45ce_0_4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11b382d45ce_0_4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g11b382d45ce_0_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11b382d45ce_0_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11b382d45ce_0_4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11b382d45ce_0_4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b382d45ce_0_4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11b382d45ce_0_4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g11b382d45ce_0_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11b382d45ce_0_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11b382d45ce_0_4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11b382d45ce_0_4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11b382d45ce_0_4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1b382d45ce_0_55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11b382d45ce_0_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11b382d45ce_0_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11b382d45ce_0_55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1b382d45ce_0_5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b382d45ce_0_6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11b382d45ce_0_6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11b382d45ce_0_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11b382d45ce_0_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11b382d45ce_0_61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11b382d45ce_0_61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11b382d45ce_0_61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11b382d45ce_0_6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b382d45ce_0_7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11b382d45ce_0_7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b382d45ce_0_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11b382d45ce_0_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1b382d45ce_0_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s://youtu.be/2IoHC_fhrFU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researchgate.net/figure/Example-of-2D-semantic-segmentation-Top-input-image-Bottom-prediction_fig3_326875064" TargetMode="External"/><Relationship Id="rId4" Type="http://schemas.openxmlformats.org/officeDocument/2006/relationships/hyperlink" Target="https://pythonawesome.com/a-pytorch-implementation-of-vit-vision-transformer/" TargetMode="External"/><Relationship Id="rId9" Type="http://schemas.openxmlformats.org/officeDocument/2006/relationships/hyperlink" Target="https://youtu.be/7FHmzEBNzro" TargetMode="External"/><Relationship Id="rId5" Type="http://schemas.openxmlformats.org/officeDocument/2006/relationships/hyperlink" Target="https://youtu.be/HZ4j_U3FC94" TargetMode="External"/><Relationship Id="rId6" Type="http://schemas.openxmlformats.org/officeDocument/2006/relationships/hyperlink" Target="https://youtu.be/hz3MO1j-wB4" TargetMode="External"/><Relationship Id="rId7" Type="http://schemas.openxmlformats.org/officeDocument/2006/relationships/hyperlink" Target="https://youtu.be/SndHALawoag" TargetMode="External"/><Relationship Id="rId8" Type="http://schemas.openxmlformats.org/officeDocument/2006/relationships/hyperlink" Target="https://youtu.be/GStFwC_Cr8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/>
              <a:t>Lawin Transformer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/>
              <a:t>Aleksander Lemiesz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b17c19c1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LawinASPP vs ASPP</a:t>
            </a:r>
            <a:endParaRPr/>
          </a:p>
        </p:txBody>
      </p:sp>
      <p:sp>
        <p:nvSpPr>
          <p:cNvPr id="157" name="Google Shape;157;g125b17c19c1_0_27"/>
          <p:cNvSpPr txBox="1"/>
          <p:nvPr>
            <p:ph idx="1" type="body"/>
          </p:nvPr>
        </p:nvSpPr>
        <p:spPr>
          <a:xfrm>
            <a:off x="838200" y="2085738"/>
            <a:ext cx="3453000" cy="383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900"/>
              <a:t>W </a:t>
            </a:r>
            <a:r>
              <a:rPr b="1" lang="pl-PL" sz="1900"/>
              <a:t>ASPP</a:t>
            </a:r>
            <a:r>
              <a:rPr lang="pl-PL" sz="1900"/>
              <a:t> splot z różnymi dylatacjami przechwytuje reprezentacje w wielu skalach.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-PL" sz="1900"/>
              <a:t>LawinASPP</a:t>
            </a:r>
            <a:r>
              <a:rPr lang="pl-PL" sz="1900"/>
              <a:t> zastępuje konwolucję proponowaną przez autorów uwagą na duże okno (</a:t>
            </a:r>
            <a:r>
              <a:rPr i="1" lang="pl-PL" sz="1900"/>
              <a:t>Large window attention</a:t>
            </a:r>
            <a:r>
              <a:rPr lang="pl-PL" sz="1900"/>
              <a:t>). Czerwone okno reprezentuje obszar zapytania. Żółte, pomarańczowe i fioletowe okna reprezentują obszar kontekstowy o różnych rozmiarach przestrzennych.</a:t>
            </a:r>
            <a:endParaRPr sz="1900"/>
          </a:p>
        </p:txBody>
      </p:sp>
      <p:pic>
        <p:nvPicPr>
          <p:cNvPr id="158" name="Google Shape;158;g125b17c19c1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100" y="2207638"/>
            <a:ext cx="7062700" cy="3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5b17c19c1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Large window attention</a:t>
            </a:r>
            <a:endParaRPr/>
          </a:p>
        </p:txBody>
      </p:sp>
      <p:sp>
        <p:nvSpPr>
          <p:cNvPr id="164" name="Google Shape;164;g125b17c19c1_0_53"/>
          <p:cNvSpPr txBox="1"/>
          <p:nvPr>
            <p:ph idx="1" type="body"/>
          </p:nvPr>
        </p:nvSpPr>
        <p:spPr>
          <a:xfrm>
            <a:off x="255350" y="4603500"/>
            <a:ext cx="11533800" cy="22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pl-PL" sz="1900"/>
              <a:t>Large window attention -</a:t>
            </a:r>
            <a:r>
              <a:rPr lang="pl-PL" sz="1900"/>
              <a:t>  dzieli całą mapę cech jednolicie na kilka łat. I odwrotnie, gdy uwaga dużego okna przesuwa się po obrazie, bieżąca łata może wysyłać zapytania do większego obszaru. oznaczamy łatę zapytania jako Q , a odpytywaną łatę dużego kontekstu jako C, gdzie R jest stosunkiem rozmiaru łaty kontekstu do rozmiaru łaty zapytania, a P</a:t>
            </a:r>
            <a:r>
              <a:rPr baseline="30000" lang="pl-PL" sz="1900"/>
              <a:t>2 </a:t>
            </a:r>
            <a:r>
              <a:rPr lang="pl-PL" sz="1900"/>
              <a:t>jest obszarem łaty. Ponieważ złożoność obliczeniowa uwagi wynosi O (P</a:t>
            </a:r>
            <a:r>
              <a:rPr baseline="30000" lang="pl-PL" sz="1900"/>
              <a:t>2</a:t>
            </a:r>
            <a:r>
              <a:rPr lang="pl-PL" sz="1900"/>
              <a:t>), gdy wielkość przestrzenna C jest zwiększona R razy, złożoność obliczeniowa wzrasta do O (R</a:t>
            </a:r>
            <a:r>
              <a:rPr baseline="30000" lang="pl-PL" sz="1900"/>
              <a:t>2</a:t>
            </a:r>
            <a:r>
              <a:rPr lang="pl-PL" sz="1900"/>
              <a:t>P</a:t>
            </a:r>
            <a:r>
              <a:rPr baseline="30000" lang="pl-PL" sz="1900"/>
              <a:t>2</a:t>
            </a:r>
            <a:r>
              <a:rPr lang="pl-PL" sz="1900"/>
              <a:t>). Aby zachować pierwotną złożoność obliczeniową, łączymy C w abstrakcyjny tensor ze współczynnikiem próbkowania w dół równym R, redukując przestrzenny rozmiar poprawki kontekstu z powrotem do (P, P ). Ponieważ P</a:t>
            </a:r>
            <a:r>
              <a:rPr baseline="30000" lang="pl-PL" sz="1900"/>
              <a:t>2</a:t>
            </a:r>
            <a:r>
              <a:rPr lang="pl-PL" sz="1900"/>
              <a:t>, zwykle ustawiony na 7 lub 8, jest znacznie mniejszy niż C dla cech wysokiego poziomu. Dodatkowy koszt wywołany przez MLP jest pomijalny. Warte uwagi jest to, że złożoność obliczeniowa tego procesu jest niezależna od stosunku R.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125b17c19c1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89" y="1367150"/>
            <a:ext cx="8986924" cy="3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b17c19c1_0_58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 Architecture of LawinASPP</a:t>
            </a:r>
            <a:endParaRPr/>
          </a:p>
        </p:txBody>
      </p:sp>
      <p:sp>
        <p:nvSpPr>
          <p:cNvPr id="171" name="Google Shape;171;g125b17c19c1_0_58"/>
          <p:cNvSpPr txBox="1"/>
          <p:nvPr>
            <p:ph idx="1" type="body"/>
          </p:nvPr>
        </p:nvSpPr>
        <p:spPr>
          <a:xfrm>
            <a:off x="374075" y="2346300"/>
            <a:ext cx="5878200" cy="33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Aby uchwycić wieloskalowe reprezentacje, przyjmujemy architekturę spatial pyramid pooling (SPP), aby współpracować z </a:t>
            </a:r>
            <a:r>
              <a:rPr i="1" lang="pl-PL" sz="1900"/>
              <a:t>large window attention</a:t>
            </a:r>
            <a:r>
              <a:rPr lang="pl-PL" sz="1900"/>
              <a:t> i uzyskać nowy moduł SPP o nazwie LawinASPP. Składa się on z 5 równoległych gałęzi, w tym jednego połączenia skrótowego, trzech dużych okien uwag z R = (2, 4, 8) i gałęzi łączenia obrazów. Autorzy ustawili rozmiar łaty lokalnego okna na 8, a zatem podane pola receptywne mają wartość (16, 32, 64). Gałąź puli obrazów wykorzystuje globalną warstwę puli, aby uzyskać globalnie kontekstowe informacje i wcisnąć je do transformacji liniowej. </a:t>
            </a:r>
            <a:endParaRPr sz="1900"/>
          </a:p>
        </p:txBody>
      </p:sp>
      <p:pic>
        <p:nvPicPr>
          <p:cNvPr id="172" name="Google Shape;172;g125b17c19c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034" y="1325700"/>
            <a:ext cx="5081941" cy="53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b5dcec57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 Architecture of LawinASPP</a:t>
            </a:r>
            <a:endParaRPr/>
          </a:p>
        </p:txBody>
      </p:sp>
      <p:sp>
        <p:nvSpPr>
          <p:cNvPr id="178" name="Google Shape;178;g126b5dcec57_0_20"/>
          <p:cNvSpPr txBox="1"/>
          <p:nvPr>
            <p:ph idx="1" type="body"/>
          </p:nvPr>
        </p:nvSpPr>
        <p:spPr>
          <a:xfrm>
            <a:off x="546300" y="5159825"/>
            <a:ext cx="11099400" cy="14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900"/>
              <a:t>Następnie wykonywana jest</a:t>
            </a:r>
            <a:r>
              <a:rPr lang="pl-PL" sz="1900"/>
              <a:t> dwuliniowa operacja upsamplingu, aby dopasować ją do wymiaru funkcji. Krótka ścieżka kopiuje funkcję wejściową i wkleja ją, gdy zostaną wyprowadzone wszystkie informacje kontekstowe. Wszystkie wynikowe cechy są najpierw łączone, a wyuczona transformacja liniowa wykonuje redukcję wymiarowości w celu wygenerowania końcowej mapy segmentacji.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126b5dcec5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703" y="1427575"/>
            <a:ext cx="6002597" cy="3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b17c19c1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Lawin Transformer</a:t>
            </a:r>
            <a:endParaRPr/>
          </a:p>
        </p:txBody>
      </p:sp>
      <p:sp>
        <p:nvSpPr>
          <p:cNvPr id="185" name="Google Shape;185;g125b17c19c1_0_63"/>
          <p:cNvSpPr txBox="1"/>
          <p:nvPr>
            <p:ph idx="1" type="body"/>
          </p:nvPr>
        </p:nvSpPr>
        <p:spPr>
          <a:xfrm>
            <a:off x="838188" y="4908600"/>
            <a:ext cx="10515600" cy="18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Obraz jest podawany do części kodera, czyli MiT. </a:t>
            </a:r>
            <a:r>
              <a:rPr lang="pl-PL" sz="1900"/>
              <a:t>MiT służy jako koder w Seg-Former, który jest prosty wydajny ale również skuteczny. Następnie cechy z trzech ostatnich etapów są agregowane i wprowadzane do części dekodera, którą jest LawinASPP. W końcu uzyskana funkcja jest wzbogacona o informacje niskiego poziomu przez funkcję pierwszego stopnia enkodera. „MLP” oznacza perceptron wielowarstwowy. „CAT” oznacza łączenie cech. „Lawin” oznacza Large window attention. „R” oznacza stosunek rozmiaru łaty kontekstowej do łaty zapytania.</a:t>
            </a:r>
            <a:endParaRPr sz="1900"/>
          </a:p>
        </p:txBody>
      </p:sp>
      <p:pic>
        <p:nvPicPr>
          <p:cNvPr id="186" name="Google Shape;186;g125b17c19c1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46" y="1262900"/>
            <a:ext cx="9846915" cy="3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6b5dcec57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Experiments</a:t>
            </a:r>
            <a:endParaRPr/>
          </a:p>
        </p:txBody>
      </p:sp>
      <p:sp>
        <p:nvSpPr>
          <p:cNvPr id="192" name="Google Shape;192;g126b5dcec57_0_30"/>
          <p:cNvSpPr txBox="1"/>
          <p:nvPr>
            <p:ph idx="1" type="body"/>
          </p:nvPr>
        </p:nvSpPr>
        <p:spPr>
          <a:xfrm>
            <a:off x="838200" y="4639800"/>
            <a:ext cx="10515600" cy="181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Eksperymenty zostały przeprowadzone na zbiorach danych Cityscapes, ADE20K i COCO-Stuff. Podczas badań zastosowany został MiT-B3 jako koder a wszystkie modele były trenowane dla 80 tys. iteracji. Wszystkie wyniki innych metod zostały uzyskiwane przez szkolenie oficjalnego kodu przez autorów pracy.</a:t>
            </a:r>
            <a:endParaRPr sz="2200"/>
          </a:p>
        </p:txBody>
      </p:sp>
      <p:pic>
        <p:nvPicPr>
          <p:cNvPr id="193" name="Google Shape;193;g126b5dcec5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25" y="1403425"/>
            <a:ext cx="5785549" cy="28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b17c19c1_0_151"/>
          <p:cNvSpPr txBox="1"/>
          <p:nvPr>
            <p:ph type="title"/>
          </p:nvPr>
        </p:nvSpPr>
        <p:spPr>
          <a:xfrm>
            <a:off x="838200" y="0"/>
            <a:ext cx="10515600" cy="81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Comparison with SegFormer</a:t>
            </a:r>
            <a:endParaRPr/>
          </a:p>
        </p:txBody>
      </p:sp>
      <p:sp>
        <p:nvSpPr>
          <p:cNvPr id="199" name="Google Shape;199;g125b17c19c1_0_151"/>
          <p:cNvSpPr txBox="1"/>
          <p:nvPr>
            <p:ph idx="1" type="body"/>
          </p:nvPr>
        </p:nvSpPr>
        <p:spPr>
          <a:xfrm>
            <a:off x="496050" y="4416600"/>
            <a:ext cx="11340600" cy="22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Zarówno Lawin jak i SegFormer są zbudowane na window attention i używają MiT jako koder. Aby wyniki były miarodajne, autorzy wdrożyli SegFormer w tym samym środowisku co Lawin. We wszystkich wariantach MiT, Lawin Transformer przebija SegFormer na mIoU i FLOP przy niedużym </a:t>
            </a:r>
            <a:r>
              <a:rPr lang="pl-PL" sz="1900"/>
              <a:t>zwiększeniu</a:t>
            </a:r>
            <a:r>
              <a:rPr lang="pl-PL" sz="1900"/>
              <a:t> liczby parametrów. Lawin Transformer może również zwiększyć wydajność. Na przykład SegFormer-B3 działa gorzej niż SegFormer-B4. Natomiast Lawin-B3 przewyższa SegFormer-B4 o 0,6% mIoU i zapewnia oszczędność obliczeń 34G FLOP na ADE20K, nawet przy znacznie mniejszej liczbie parametrów. Ponadto, w przypadku Cityscapes, Lawin-B4 poprawia się w stosunku do SegFormer-B5 o 0,4% przy prawie jednej trzeciej niższych kosztach obliczeń, Lawin-B3 poprawia się w stosunku do SegFormer-B5 o 0,2% przy prawie o połowę niższych kosztach obliczeń i parametrach.</a:t>
            </a:r>
            <a:endParaRPr sz="1900"/>
          </a:p>
        </p:txBody>
      </p:sp>
      <p:pic>
        <p:nvPicPr>
          <p:cNvPr id="200" name="Google Shape;200;g125b17c19c1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113" y="815700"/>
            <a:ext cx="8343765" cy="36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5b17c19c1_0_1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Comparison with UperNet and MaskFormer</a:t>
            </a:r>
            <a:endParaRPr/>
          </a:p>
        </p:txBody>
      </p:sp>
      <p:sp>
        <p:nvSpPr>
          <p:cNvPr id="206" name="Google Shape;206;g125b17c19c1_0_157"/>
          <p:cNvSpPr txBox="1"/>
          <p:nvPr>
            <p:ph idx="1" type="body"/>
          </p:nvPr>
        </p:nvSpPr>
        <p:spPr>
          <a:xfrm>
            <a:off x="406400" y="1567550"/>
            <a:ext cx="5991300" cy="48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Swin-Lawin znacznie poprawia wydajność i oszczędza koszty obliczeń. W szczególności Lawin Transformer ze Swin-B może przewyższyć UperNet ze Swin-L przy prawie jednej czwartej kosztów obliczeniowych. Po drugie, w porównaniu z Swin-MaskFormer, Swin-Lawin konsekwentnie używa mniej FLOP i parametrów. Po bliższym przyjrzeniu się wydajności, okazuje się, że Swin-Lawin działa gorzej niż MaskFormer, gdy pojemność kodera jest niewielka. Jednak wraz ze wzrostem wydajności enkodera, Swin-Lawin przewyższa MaskFormera. Widać, że wraz ze wzrostem wydajności przyrost wydajności stworzony przez Swin-Lawin w porównaniu ze Swin-Uper również staje się większy. Gałąź krótkiej ścieżki i informacje niskiego poziomu w Lawin Transformer odgrywają bardzo ważną rolę w ostatecznym przewidywaniu, które wynikają z wielopoziomowej cechy. Tak więc im mocniejsza część enkodera, tym większy wzrost wydajności zapewnia Lawin Transformer.</a:t>
            </a:r>
            <a:endParaRPr sz="1900"/>
          </a:p>
        </p:txBody>
      </p:sp>
      <p:pic>
        <p:nvPicPr>
          <p:cNvPr id="207" name="Google Shape;207;g125b17c19c1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800" y="1567538"/>
            <a:ext cx="5509825" cy="48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b17c19c1_0_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Spatial Pyramid Pooling</a:t>
            </a:r>
            <a:endParaRPr/>
          </a:p>
        </p:txBody>
      </p:sp>
      <p:sp>
        <p:nvSpPr>
          <p:cNvPr id="213" name="Google Shape;213;g125b17c19c1_0_163"/>
          <p:cNvSpPr txBox="1"/>
          <p:nvPr>
            <p:ph idx="1" type="body"/>
          </p:nvPr>
        </p:nvSpPr>
        <p:spPr>
          <a:xfrm>
            <a:off x="227100" y="4297075"/>
            <a:ext cx="11684100" cy="237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Różnica między LawinASPP i alternatywami to operator poolingu. PPM wykorzystuje pyramid adaptive pooling do przechwytywania informacji kontekstowych w różnych skalach. ASPP wykorzystuje atrous convolution do wyodrębniania wieloskalowych cech. SEP-ASPP wykorzystuje depthwise separable atrous convolution, zamiast atrous convolution ze względu na wydajność. PPM i SEP-ASPP są imponująco ekonomiczne obliczeniowo, nawet przy użyciu mniejszej liczby FLOP niż LawinASPP. Jednak między nimi a LawinASPP istnieje znaczna różnica w wydajności (2,1% dla PPM, 1,7% dla SEP-ASPP). ASPP osiąga nieco wyższą wydajność niż SEP-ASPP, ale zużywa najwięcej zasobów obliczeniowych. LawinASPP okazuje się być preferowanym modułem do wprowadzania reprezentacji wieloskalowych do segmentacji semantycznej ViT, która jest głównie przypisywana large window attention.</a:t>
            </a:r>
            <a:endParaRPr sz="1900"/>
          </a:p>
        </p:txBody>
      </p:sp>
      <p:pic>
        <p:nvPicPr>
          <p:cNvPr id="214" name="Google Shape;214;g125b17c19c1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774" y="1337375"/>
            <a:ext cx="6966460" cy="2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b17c19c1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Key Component in Large Window Attention - Pooling and Multi-Head</a:t>
            </a:r>
            <a:endParaRPr/>
          </a:p>
        </p:txBody>
      </p:sp>
      <p:sp>
        <p:nvSpPr>
          <p:cNvPr id="220" name="Google Shape;220;g125b17c19c1_0_169"/>
          <p:cNvSpPr txBox="1"/>
          <p:nvPr>
            <p:ph idx="1" type="body"/>
          </p:nvPr>
        </p:nvSpPr>
        <p:spPr>
          <a:xfrm>
            <a:off x="346625" y="1823688"/>
            <a:ext cx="6155700" cy="461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Pierwszy test ocenia wydajność, gdy duża łatka kontekstowa zachowuje rozmiar przestrzenny bez próbkowania w dół z małą poprawką, jak pokazano na rys. 4, ustawiając rozmiar łatki zapytania równy łacie kontekstu. Wydajność tej prostej implementacji jest niższa od standardowej implementacji o 1,3%. Jeśli łatka kontekstowa zostanie zgrupowana do tego samego rozmiaru, co łatka zapytania, wydajność znacznie spadnie, osiągając jedynie 47,3% mIoU z powodu rzadkości uwagi. Włączenie mechanizmu multi-head może przynieść poprawę o 0,6%, ale pozostaje w tyle za standardem, a nawet prostą implementacją. To porównanie grupowe pokazuje, że large window attention z łatką połączonego kontekstu w rzeczywistości cierpi na nieodpowiednie zależności, a mechanizm wielogłowicowy może to marginalnie złagodzić.</a:t>
            </a:r>
            <a:endParaRPr sz="1900"/>
          </a:p>
        </p:txBody>
      </p:sp>
      <p:pic>
        <p:nvPicPr>
          <p:cNvPr id="221" name="Google Shape;221;g125b17c19c1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475" y="1690825"/>
            <a:ext cx="5229300" cy="488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77b36d144_0_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Wstęp</a:t>
            </a:r>
            <a:endParaRPr/>
          </a:p>
        </p:txBody>
      </p:sp>
      <p:sp>
        <p:nvSpPr>
          <p:cNvPr id="99" name="Google Shape;99;g1277b36d144_0_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900"/>
              <a:t>Lawin Transformer służy do segmentacji semantycznej obrazów i ma na celu pobić wyniki poprzednich metod.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900"/>
              <a:t>Poprzednimi metodami rozwiązującymi problem segmentacji sematycznej: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Vision Transformer (ViT)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Hierarchical vision transformer (HVT)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SegFormer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MaskFormer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UperNet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-PL" sz="1900"/>
              <a:t>Convolutional Neural Network (CNN)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77b36d144_0_7"/>
          <p:cNvSpPr txBox="1"/>
          <p:nvPr>
            <p:ph idx="1" type="body"/>
          </p:nvPr>
        </p:nvSpPr>
        <p:spPr>
          <a:xfrm>
            <a:off x="376500" y="1828550"/>
            <a:ext cx="6263400" cy="467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Large window attention</a:t>
            </a:r>
            <a:r>
              <a:rPr lang="pl-PL" sz="1900"/>
              <a:t> wykorzystuje operację mieszania pozycji, aby wzmocnić przestrzennie reprezentacyjną moc multi-head attention. Channel-mixing MLP jest stosowany w celu poznania wiedzy o kanałach cech. Komunikacja zostaje zwiększona wzdłuż kanałów funkcji w każdej głowicy, zastępując MLP z mieszaniem tokenów MLP z mieszaniem kanałów. Łatka kontekstowa jest próbkowana w dół, a mechanizm wielogłowicowy jest włączony. Druga grupa wyników wymieniona w tabeli 4 pokazuje, że channel-mixing MLP zapewnia znaczną poprawę wydajności o 1,2%, ale nie tak silną jak token-mixing MLP (2%). Ponadto wykonujemy kombinację </a:t>
            </a:r>
            <a:r>
              <a:rPr lang="pl-PL" sz="1900"/>
              <a:t>token-mixing MLP</a:t>
            </a:r>
            <a:r>
              <a:rPr lang="pl-PL" sz="1900"/>
              <a:t> z c</a:t>
            </a:r>
            <a:r>
              <a:rPr lang="pl-PL" sz="1900"/>
              <a:t>hannel-mixing MLP</a:t>
            </a:r>
            <a:r>
              <a:rPr lang="pl-PL" sz="1900"/>
              <a:t>, podobnie jak blok w MLP-Mixer, co daje konkurencyjny wynik 49,4% mIoU, ale gorszy niż izolowane mieszanie pozycji (49,9%). Można więc powiedzieć, że operacja mieszania pozycji jest bardziej użyteczna niż mieszanie kanałów.</a:t>
            </a:r>
            <a:endParaRPr sz="1900"/>
          </a:p>
        </p:txBody>
      </p:sp>
      <p:sp>
        <p:nvSpPr>
          <p:cNvPr id="227" name="Google Shape;227;g1277b36d144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Key Component in Large Window Attention - </a:t>
            </a:r>
            <a:r>
              <a:rPr lang="pl-PL"/>
              <a:t>Position-Mixing and Channel-Mixing</a:t>
            </a:r>
            <a:endParaRPr/>
          </a:p>
        </p:txBody>
      </p:sp>
      <p:pic>
        <p:nvPicPr>
          <p:cNvPr id="228" name="Google Shape;228;g1277b36d14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800" y="2649813"/>
            <a:ext cx="5435675" cy="3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77b36d144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Key Component in Large Window Attention - </a:t>
            </a:r>
            <a:r>
              <a:rPr lang="pl-PL"/>
              <a:t>Spatial Size of Context</a:t>
            </a:r>
            <a:endParaRPr/>
          </a:p>
        </p:txBody>
      </p:sp>
      <p:sp>
        <p:nvSpPr>
          <p:cNvPr id="234" name="Google Shape;234;g1277b36d144_0_13"/>
          <p:cNvSpPr txBox="1"/>
          <p:nvPr>
            <p:ph idx="1" type="body"/>
          </p:nvPr>
        </p:nvSpPr>
        <p:spPr>
          <a:xfrm>
            <a:off x="346625" y="1891550"/>
            <a:ext cx="6155700" cy="47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900"/>
              <a:t>Large window attention</a:t>
            </a:r>
            <a:r>
              <a:rPr lang="pl-PL" sz="1900"/>
              <a:t> łączy(pooling) łatkę kontekstową w tym samym rozmiarze przestrzennym, co łatka zapytania, co zapewnia równowagę. Oceniamy wydajność w następujących sytuacjach, w których poprawka kontekstu jest łączona do rozmiaru przestrzennego dwukrotności łatki zapytania, a łatka kontekstu jest łączona do połowy rozmiaru łatki zapytania. Pierwsza z nich poświęca ekonomię obliczeniową i może być korzystna dla wydajności, a druga pozwala zaoszczędzić więcej kosztów obliczeń i może być szkodliwa dla wydajności. W tabeli 5 można znaleźć, że w pierwszym przypadku nie uzyskano żadnej widocznej wydajności. Kiedy łatka kontekstowa jest łączona do mniejszego rozmiaru, mIoU spada o 0,8% i oszczędza tylko niewielki koszt obliczeń wynoszący 3,7G. Połączenie łatki kontekstowej do rozmiaru łatki zapytania to rozsądny wybór, aby zachować równowagę.</a:t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5" name="Google Shape;235;g1277b36d14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975" y="3099813"/>
            <a:ext cx="5522325" cy="21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5b17c19c1_0_1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Branch in LawinASPP</a:t>
            </a:r>
            <a:endParaRPr/>
          </a:p>
        </p:txBody>
      </p:sp>
      <p:sp>
        <p:nvSpPr>
          <p:cNvPr id="241" name="Google Shape;241;g125b17c19c1_0_176"/>
          <p:cNvSpPr txBox="1"/>
          <p:nvPr>
            <p:ph idx="1" type="body"/>
          </p:nvPr>
        </p:nvSpPr>
        <p:spPr>
          <a:xfrm>
            <a:off x="286875" y="1690825"/>
            <a:ext cx="5603100" cy="47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LawinASPP agreguje cechy pochodzące z pięciu gałęzi, aby gromadzić bogate informacje kontekstowe w wielu skalach. Po agregacji cecha pierwszego poziomu wzbogaca ją o informacje niskiego poziomu za pośrednictwem gałęzi pomocniczej. Tutaj badamy skuteczność sześciu gałęzi w LawinASPP. W tabeli 6 przedstawione są wyniki w przypadku braku różnych gałęzi. W przypadku gałęzi zwracających uwagę na duże okna wydajność spada o 0,4%, 0,5% i 0,5% w przypadku usunięcia gałęzi z odpowiednio R = 2, R = 4 i R = 8. Gałąź łączenia obrazów zapewnia poprawę o 0,6%, więc globalna informacja kontekstowa jest podstawową hierarchią LawinASPP. Krótka ścieżka jest również niezbędna dla LawinASPP, ponieważ największy wzrost wydajności (1,0%) pochodzi z tej gałęzi. Zaskakująco zauważamy, że dodanie gałęzi pomocniczej prowadzi do poprawy o 0,8%, co świadczy o znaczeniu informacji niskopoziomowych.</a:t>
            </a:r>
            <a:endParaRPr sz="1900"/>
          </a:p>
        </p:txBody>
      </p:sp>
      <p:pic>
        <p:nvPicPr>
          <p:cNvPr id="242" name="Google Shape;242;g125b17c19c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425" y="2085288"/>
            <a:ext cx="6036375" cy="36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5b17c19c1_0_1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Comparison</a:t>
            </a:r>
            <a:r>
              <a:rPr lang="pl-PL"/>
              <a:t> with State-of-the-Art</a:t>
            </a:r>
            <a:endParaRPr/>
          </a:p>
        </p:txBody>
      </p:sp>
      <p:sp>
        <p:nvSpPr>
          <p:cNvPr id="248" name="Google Shape;248;g125b17c19c1_0_182"/>
          <p:cNvSpPr txBox="1"/>
          <p:nvPr>
            <p:ph idx="1" type="body"/>
          </p:nvPr>
        </p:nvSpPr>
        <p:spPr>
          <a:xfrm>
            <a:off x="838200" y="2309900"/>
            <a:ext cx="5933100" cy="309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Tabela 7 przedstawia wyniki najnowocześniejszych metod na zbiorze danych Cityscapes. Pierwsza grupa zawiera metodę segmentacji semantycznej opartą na CNN, a druga grupa zawiera metodę segmentacji semantycznej opartą na ViT. Jeśli nie określono, </a:t>
            </a:r>
            <a:r>
              <a:rPr lang="pl-PL" sz="1900"/>
              <a:t>rozmiaru</a:t>
            </a:r>
            <a:r>
              <a:rPr lang="pl-PL" sz="1900"/>
              <a:t> obrazu wejściowego to jest on 768/769 × 768/769. Aby zwiększyć wydajność Lawin Transformer, używa MiT-B5 i Swin-L jako enkodera. Lawin Transformer ze Swin-L osiąga najlepszą wydajność w Cityscapes.</a:t>
            </a:r>
            <a:endParaRPr sz="1900"/>
          </a:p>
        </p:txBody>
      </p:sp>
      <p:pic>
        <p:nvPicPr>
          <p:cNvPr id="249" name="Google Shape;249;g125b17c19c1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342" y="1314325"/>
            <a:ext cx="4581559" cy="55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7b36d144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Comparison with State-of-the-Art</a:t>
            </a:r>
            <a:endParaRPr/>
          </a:p>
        </p:txBody>
      </p:sp>
      <p:sp>
        <p:nvSpPr>
          <p:cNvPr id="255" name="Google Shape;255;g1277b36d144_0_31"/>
          <p:cNvSpPr txBox="1"/>
          <p:nvPr>
            <p:ph idx="1" type="body"/>
          </p:nvPr>
        </p:nvSpPr>
        <p:spPr>
          <a:xfrm>
            <a:off x="838200" y="2309900"/>
            <a:ext cx="5933100" cy="309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Tabela 8 przedstawia wydajność najnowocześniejszych metod w zestawie danych ADE20K. Wyniki są nadal pogrupowane w dwie części składające się z metod opartych na CNN i metod opartych na ViT. Jeśli nie określono, rozmiaru obrazu wejściowego to jest on 512 × 512. Transformator Lawin ze Swin-L przewyższa wszystkie inne metody. Lawin Transformer z MiT-B5 wykorzystuje najmniej FLOPs (159 GFLOPs) i osiąga doskonałą wydajność (53,0% mIoU).</a:t>
            </a:r>
            <a:endParaRPr sz="1900"/>
          </a:p>
        </p:txBody>
      </p:sp>
      <p:pic>
        <p:nvPicPr>
          <p:cNvPr id="256" name="Google Shape;256;g1277b36d14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000" y="1319150"/>
            <a:ext cx="4557349" cy="54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7b36d144_0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Comparison with State-of-the-Art</a:t>
            </a:r>
            <a:endParaRPr/>
          </a:p>
        </p:txBody>
      </p:sp>
      <p:sp>
        <p:nvSpPr>
          <p:cNvPr id="262" name="Google Shape;262;g1277b36d144_0_40"/>
          <p:cNvSpPr txBox="1"/>
          <p:nvPr>
            <p:ph idx="1" type="body"/>
          </p:nvPr>
        </p:nvSpPr>
        <p:spPr>
          <a:xfrm>
            <a:off x="838200" y="2981525"/>
            <a:ext cx="5933100" cy="209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W tabeli 9 wymieniono niektóre wyniki najnowocześniejszych metod na materiałach COCO. Ponieważ istnieje niewiele artykułów opisujących wyniki dotyczące COCO-Stuff, autorzy wymienili wyniki reprezentatywnych metod opartych na CNN. Lawin-B5 uzyskuje najlepszy wynik 47,5%, a także wykorzystuje najmniej FLOP 94G.</a:t>
            </a:r>
            <a:endParaRPr sz="1900"/>
          </a:p>
        </p:txBody>
      </p:sp>
      <p:pic>
        <p:nvPicPr>
          <p:cNvPr id="263" name="Google Shape;263;g1277b36d14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700" y="2658450"/>
            <a:ext cx="5149825" cy="2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5b17c19c1_0_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Wnioski</a:t>
            </a:r>
            <a:endParaRPr/>
          </a:p>
        </p:txBody>
      </p:sp>
      <p:sp>
        <p:nvSpPr>
          <p:cNvPr id="269" name="Google Shape;269;g125b17c19c1_0_1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lang="pl-PL" sz="1900"/>
              <a:t>Część dekodera </a:t>
            </a:r>
            <a:r>
              <a:rPr i="1" lang="pl-PL" sz="1900"/>
              <a:t>Lawin Transformer</a:t>
            </a:r>
            <a:r>
              <a:rPr lang="pl-PL" sz="1900"/>
              <a:t> jest zdolna do przechwytywania bogatych informacji kontekstowych w wielu skalach, co wynika z proponowanej </a:t>
            </a:r>
            <a:r>
              <a:rPr i="1" lang="pl-PL" sz="1900"/>
              <a:t>Large Window Attention</a:t>
            </a:r>
            <a:r>
              <a:rPr lang="pl-PL" sz="1900"/>
              <a:t>. W porównaniu z istniejącym wydajnym transformatorem segmentacji semantycznej, Lawin Transformer może osiągnąć wyższą wydajność przy niższych kosztach obliczeniowych. Na koniec przeprowadzono eksperymenty na zbiorze danych Cityscapes, ADE20K i COCO-Stuff, uzyskując najnowocześniejsze wyniki w testach porównawczych.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b17c19c1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Bibliografia</a:t>
            </a:r>
            <a:endParaRPr/>
          </a:p>
        </p:txBody>
      </p:sp>
      <p:sp>
        <p:nvSpPr>
          <p:cNvPr id="275" name="Google Shape;275;g125b17c19c1_1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“</a:t>
            </a:r>
            <a:r>
              <a:rPr lang="pl-PL"/>
              <a:t>Towards a Meaningful 3D Map Using a 3D Lidar and a Camera”,</a:t>
            </a:r>
            <a:br>
              <a:rPr lang="pl-PL"/>
            </a:br>
            <a:r>
              <a:rPr lang="pl-PL"/>
              <a:t>Jongmin Jeong, Tae Sung Yoon, Jin Bae Park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3"/>
              </a:rPr>
              <a:t>https://www.researchgate.net/figure/Example-of-2D-semantic-segmentation-Top-input-image-Bottom-prediction_fig3_326875064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 A PyTorch Implementation of ViT (Vision Transformer)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4"/>
              </a:rPr>
              <a:t>https://pythonawesome.com/a-pytorch-implementation-of-vit-vision-transformer/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Vision Transformer for Image Classification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5"/>
              </a:rPr>
              <a:t>https://youtu.be/HZ4j_U3FC94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[DeepReader] SegFormer: Simple and Efficient Design for Semantic Segmentation with Transformers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6"/>
              </a:rPr>
              <a:t>https://youtu.be/hz3MO1j-wB4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Swin Transformer paper animated and explained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7"/>
              </a:rPr>
              <a:t>https://youtu.be/SndHALawoag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MLP-Mixer: An all-MLP Architecture for Vision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8"/>
              </a:rPr>
              <a:t>https://youtu.be/GStFwC_Cr88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[DeepReader] MLP-Mixer: An all-MLP Architecture for Vision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9"/>
              </a:rPr>
              <a:t>https://youtu.be/7FHmzEBNzro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C 7.3 | Spatial Pyramid Pooling | SPPNet Classification | Fast RCNN | Machine learning | EvODN</a:t>
            </a:r>
            <a:br>
              <a:rPr lang="pl-PL"/>
            </a:br>
            <a:r>
              <a:rPr lang="pl-PL" u="sng">
                <a:solidFill>
                  <a:schemeClr val="hlink"/>
                </a:solidFill>
                <a:hlinkClick r:id="rId10"/>
              </a:rPr>
              <a:t>https://youtu.be/2IoHC_fhrFU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-PL"/>
              <a:t>[DeepReader] SPP-Net: Spatial Pyramid Pooling in Deep Convolutional Networks for Visual Recognition</a:t>
            </a:r>
            <a:br>
              <a:rPr lang="pl-PL"/>
            </a:br>
            <a:r>
              <a:rPr lang="pl-PL"/>
              <a:t>https://youtu.be/C4si5CApEb4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b382d45c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Semantic Segmentation</a:t>
            </a:r>
            <a:endParaRPr/>
          </a:p>
        </p:txBody>
      </p:sp>
      <p:sp>
        <p:nvSpPr>
          <p:cNvPr id="105" name="Google Shape;105;g11b382d45ce_0_0"/>
          <p:cNvSpPr txBox="1"/>
          <p:nvPr>
            <p:ph idx="1" type="body"/>
          </p:nvPr>
        </p:nvSpPr>
        <p:spPr>
          <a:xfrm>
            <a:off x="838200" y="2670750"/>
            <a:ext cx="5410200" cy="15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Segmentacja semantyczna -</a:t>
            </a:r>
            <a:r>
              <a:rPr lang="pl-PL" sz="1900"/>
              <a:t> polega na oznaczeniu każdego z pikseli w obrazie i przypisaniu go do rozpoznanej klasy obiektów. Przypomina to więc klasyfikację obrazów na poziomie każdego z pikseli.</a:t>
            </a:r>
            <a:endParaRPr sz="1900"/>
          </a:p>
        </p:txBody>
      </p:sp>
      <p:pic>
        <p:nvPicPr>
          <p:cNvPr id="106" name="Google Shape;106;g11b382d45c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925" y="1988838"/>
            <a:ext cx="5167775" cy="40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1b382d45ce_0_0"/>
          <p:cNvSpPr txBox="1"/>
          <p:nvPr/>
        </p:nvSpPr>
        <p:spPr>
          <a:xfrm>
            <a:off x="6621925" y="6026700"/>
            <a:ext cx="51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Przykład</a:t>
            </a:r>
            <a:r>
              <a:rPr lang="pl-PL"/>
              <a:t> segmentacji semantycznej 2D: (Góra) obraz wejściowy; (Dół) klasyfikacja pikseli.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b17c19c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Vision transformer (ViT)</a:t>
            </a:r>
            <a:endParaRPr/>
          </a:p>
        </p:txBody>
      </p:sp>
      <p:sp>
        <p:nvSpPr>
          <p:cNvPr id="113" name="Google Shape;113;g125b17c19c1_0_0"/>
          <p:cNvSpPr txBox="1"/>
          <p:nvPr>
            <p:ph idx="1" type="body"/>
          </p:nvPr>
        </p:nvSpPr>
        <p:spPr>
          <a:xfrm>
            <a:off x="838200" y="2309838"/>
            <a:ext cx="4259700" cy="33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Vision Transformer -</a:t>
            </a:r>
            <a:r>
              <a:rPr lang="pl-PL" sz="1900"/>
              <a:t> dzieli obraz na części oraz następnie go wektoryzuje, następnie przepuszcza wektory przez funkcję liniową i dodaje token (na obrazku 0*). Otrzymane wektory trafiają do warstwy kodującej transformatora. Składa się ona zazwyczaj z kilku warstw Multi-Head Self-Attention oraz funkcji liniowej. Na podstawie wyniku z </a:t>
            </a:r>
            <a:r>
              <a:rPr lang="pl-PL" sz="1900"/>
              <a:t>warstwy kodującej transformatora dokonywana jest klasyfikacja.</a:t>
            </a:r>
            <a:endParaRPr sz="1900"/>
          </a:p>
        </p:txBody>
      </p:sp>
      <p:pic>
        <p:nvPicPr>
          <p:cNvPr id="114" name="Google Shape;114;g125b17c19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475" y="2055787"/>
            <a:ext cx="6133325" cy="38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b17c19c1_0_5"/>
          <p:cNvSpPr txBox="1"/>
          <p:nvPr>
            <p:ph type="title"/>
          </p:nvPr>
        </p:nvSpPr>
        <p:spPr>
          <a:xfrm>
            <a:off x="838200" y="0"/>
            <a:ext cx="10515600" cy="78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Hierarchical vision transformer (HVT)</a:t>
            </a:r>
            <a:endParaRPr/>
          </a:p>
        </p:txBody>
      </p:sp>
      <p:sp>
        <p:nvSpPr>
          <p:cNvPr id="120" name="Google Shape;120;g125b17c19c1_0_5"/>
          <p:cNvSpPr txBox="1"/>
          <p:nvPr>
            <p:ph idx="1" type="body"/>
          </p:nvPr>
        </p:nvSpPr>
        <p:spPr>
          <a:xfrm>
            <a:off x="196525" y="1571625"/>
            <a:ext cx="4439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Swin Transformer (Shifted windows Transformer) -</a:t>
            </a:r>
            <a:r>
              <a:rPr lang="pl-PL" sz="1900"/>
              <a:t> to jeden z najbardziej reprezentatywnych przykładów HVT i odnosi najlepsze wyniki na wielu zadaniach. Wcześniej omawiany ViT radzi sobie dobrze w klasyfikowaniu całego zdjęcia jednak dla klasyfikacji na poziomie pikseli a więc segmentacji semantycznej potrzebne jest inne narzędzie, takie jak HVT. Główną różnicą jest to że obraz jest dzielony na więcej, mniejszych części a warstwa transformer encoder jest wspólna tylko w sąsiedztwie a nie dla wszystkich fragmentów obrazu. Następnie sąsiednie fragmenty są łączone w okna. Okna te zmieniają się iteracyjnie tak aby powstawały różne sąsiedztwa.</a:t>
            </a:r>
            <a:endParaRPr sz="1900"/>
          </a:p>
        </p:txBody>
      </p:sp>
      <p:pic>
        <p:nvPicPr>
          <p:cNvPr id="121" name="Google Shape;121;g125b17c19c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499" y="785997"/>
            <a:ext cx="4828126" cy="29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25b17c19c1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300" y="3807575"/>
            <a:ext cx="3308870" cy="294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25b17c19c1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925" y="4460943"/>
            <a:ext cx="3871075" cy="20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7630298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SegFormer</a:t>
            </a:r>
            <a:endParaRPr/>
          </a:p>
        </p:txBody>
      </p:sp>
      <p:sp>
        <p:nvSpPr>
          <p:cNvPr id="129" name="Google Shape;129;g12276302987_0_0"/>
          <p:cNvSpPr txBox="1"/>
          <p:nvPr>
            <p:ph idx="1" type="body"/>
          </p:nvPr>
        </p:nvSpPr>
        <p:spPr>
          <a:xfrm>
            <a:off x="838200" y="1825625"/>
            <a:ext cx="4603500" cy="433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SegFormer -</a:t>
            </a:r>
            <a:r>
              <a:rPr lang="pl-PL" sz="1900"/>
              <a:t> (Simple and Efficient Design for Semantic Segmentation with Transformers) SegFormer udoskonala projekt zarówno kodera, jak i dekodera, co skutkuje bardzo wydajnym ViT segmentującym semantycznie. Problematyczne jest jednak to, że SegFormer polega wyłącznie na zwiększaniu pojemności modelu kodera w celu stopniowej poprawy wydajności, co ma potencjalnie niższy pułap wydajności. SegFormer składa się z dwóch modułów, enkodera i dekodera. Enkoder składa się z HVT, który wyodrębnia cechy. Następnie dekoder MLP łączy pozyskane cechy i na ich podstawie dokonuje segmentacji. </a:t>
            </a:r>
            <a:endParaRPr sz="1900"/>
          </a:p>
        </p:txBody>
      </p:sp>
      <p:pic>
        <p:nvPicPr>
          <p:cNvPr id="130" name="Google Shape;130;g122763029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0" y="2526650"/>
            <a:ext cx="6092575" cy="31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b17c19c1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MLP-Mixer</a:t>
            </a:r>
            <a:endParaRPr/>
          </a:p>
        </p:txBody>
      </p:sp>
      <p:sp>
        <p:nvSpPr>
          <p:cNvPr id="136" name="Google Shape;136;g125b17c19c1_0_32"/>
          <p:cNvSpPr txBox="1"/>
          <p:nvPr>
            <p:ph idx="1" type="body"/>
          </p:nvPr>
        </p:nvSpPr>
        <p:spPr>
          <a:xfrm>
            <a:off x="167350" y="4640725"/>
            <a:ext cx="11858700" cy="20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MLP-Mixer -</a:t>
            </a:r>
            <a:r>
              <a:rPr lang="pl-PL" sz="1900"/>
              <a:t> to nowatorska sieć neuronowa znacznie prostsza niż ViT. Podobnie jak ViT, MLP-Mixer najpierw przyjmuje liniową projekcję w celu uzyskania sekwencji symbolicznej, takiej jak ViT. Ostrym wyróżnikiem jest to, że MLP-Mixer jest całkowicie oparty na wielowarstwowych perceptronach (MLP), ponieważ zastępuje self-attention w warstwie transformatora MLP z miksowaniem tokenów. Token-Mixing MLP działa wzdłuż wymiaru kanału, mieszając token (pozycję), aby nauczyć się reprezentacji przestrzennych. W proponowanej przez autorów Lawin Transformer, MLP mieszania tokenów jest stosowane do połączonej łatki kontekstowej, którą nazywamy mieszaniem pozycji, aby zwiększyć przestrzenne reprezentacje multihead.</a:t>
            </a:r>
            <a:endParaRPr sz="1900"/>
          </a:p>
        </p:txBody>
      </p:sp>
      <p:pic>
        <p:nvPicPr>
          <p:cNvPr id="137" name="Google Shape;137;g125b17c19c1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08" y="365125"/>
            <a:ext cx="7774348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5b17c19c1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Multi-head attention</a:t>
            </a:r>
            <a:endParaRPr/>
          </a:p>
        </p:txBody>
      </p:sp>
      <p:sp>
        <p:nvSpPr>
          <p:cNvPr id="143" name="Google Shape;143;g125b17c19c1_0_43"/>
          <p:cNvSpPr txBox="1"/>
          <p:nvPr>
            <p:ph idx="1" type="body"/>
          </p:nvPr>
        </p:nvSpPr>
        <p:spPr>
          <a:xfrm>
            <a:off x="838200" y="1825625"/>
            <a:ext cx="5260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Multi-head attention -</a:t>
            </a:r>
            <a:r>
              <a:rPr lang="pl-PL" sz="1900"/>
              <a:t> polega na równoległym przetwarzaniu konkretnych cech. Każdy wątek odpowiada za analizę osobnego rodzaju wątku, na przykład postaci na obrazie, tła lub otoczenia. Trzy warstwy liniowe które jako pierwsze biorą udział w przetwarzaniu danych są oznaczane jako Query, Key oraz Value. Query odpowiada danemu zapytaniu, Key to wartości z jakimi Query jest porównywane. Następnie wybierany jest najbardziej podobny klucz dla danego zapytania. Posiadanie klucza umożliwia odczytanie wartości Value. Wszystkie z trzech danych są wektorami </a:t>
            </a:r>
            <a:r>
              <a:rPr lang="pl-PL" sz="1900"/>
              <a:t>utworzonymi</a:t>
            </a:r>
            <a:r>
              <a:rPr lang="pl-PL" sz="1900"/>
              <a:t> na podstawie oryginalnych danych. Jest to mechanizm self-attention.</a:t>
            </a:r>
            <a:endParaRPr sz="1900"/>
          </a:p>
        </p:txBody>
      </p:sp>
      <p:pic>
        <p:nvPicPr>
          <p:cNvPr id="144" name="Google Shape;144;g125b17c19c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650" y="1825625"/>
            <a:ext cx="4432157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b17c19c1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Spatial Pyramid Pooling (SPP)</a:t>
            </a:r>
            <a:endParaRPr/>
          </a:p>
        </p:txBody>
      </p:sp>
      <p:sp>
        <p:nvSpPr>
          <p:cNvPr id="150" name="Google Shape;150;g125b17c19c1_0_10"/>
          <p:cNvSpPr txBox="1"/>
          <p:nvPr>
            <p:ph idx="1" type="body"/>
          </p:nvPr>
        </p:nvSpPr>
        <p:spPr>
          <a:xfrm>
            <a:off x="750050" y="2966263"/>
            <a:ext cx="5005500" cy="23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pl-PL" sz="1900"/>
              <a:t>Spatial Pyramid Pooling - </a:t>
            </a:r>
            <a:r>
              <a:rPr lang="pl-PL" sz="1900"/>
              <a:t>dzieli na trzy warstwy mapę cech i dla każdego regionu znajduje maksimum. Następnie łączy </a:t>
            </a:r>
            <a:r>
              <a:rPr lang="pl-PL" sz="1900"/>
              <a:t>uzyskane</a:t>
            </a:r>
            <a:r>
              <a:rPr lang="pl-PL" sz="1900"/>
              <a:t> wyniki. Jedna z warstw stanowi całość, druga jest dzielona na cztery regiony, a trzecia na 16 regionów. Wartości maksymalne są zapisywane  a na końcu łączone.</a:t>
            </a:r>
            <a:endParaRPr sz="1900"/>
          </a:p>
        </p:txBody>
      </p:sp>
      <p:pic>
        <p:nvPicPr>
          <p:cNvPr id="151" name="Google Shape;151;g125b17c19c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900" y="1690825"/>
            <a:ext cx="5909299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2022-04-19T16:01:23Z</dcterms:created>
  <dc:creator>Alexander Lemiesz</dc:creator>
</cp:coreProperties>
</file>